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392" r:id="rId5"/>
  </p:sldMasterIdLst>
  <p:notesMasterIdLst>
    <p:notesMasterId r:id="rId36"/>
  </p:notesMasterIdLst>
  <p:sldIdLst>
    <p:sldId id="260" r:id="rId6"/>
    <p:sldId id="833" r:id="rId7"/>
    <p:sldId id="840" r:id="rId8"/>
    <p:sldId id="841" r:id="rId9"/>
    <p:sldId id="842" r:id="rId10"/>
    <p:sldId id="843" r:id="rId11"/>
    <p:sldId id="837" r:id="rId12"/>
    <p:sldId id="275" r:id="rId13"/>
    <p:sldId id="351" r:id="rId14"/>
    <p:sldId id="276" r:id="rId15"/>
    <p:sldId id="286" r:id="rId16"/>
    <p:sldId id="361" r:id="rId17"/>
    <p:sldId id="278" r:id="rId18"/>
    <p:sldId id="279" r:id="rId19"/>
    <p:sldId id="281" r:id="rId20"/>
    <p:sldId id="280" r:id="rId21"/>
    <p:sldId id="282" r:id="rId22"/>
    <p:sldId id="838" r:id="rId23"/>
    <p:sldId id="839" r:id="rId24"/>
    <p:sldId id="835" r:id="rId25"/>
    <p:sldId id="343" r:id="rId26"/>
    <p:sldId id="283" r:id="rId27"/>
    <p:sldId id="846" r:id="rId28"/>
    <p:sldId id="845" r:id="rId29"/>
    <p:sldId id="736" r:id="rId30"/>
    <p:sldId id="287" r:id="rId31"/>
    <p:sldId id="292" r:id="rId32"/>
    <p:sldId id="336" r:id="rId33"/>
    <p:sldId id="844" r:id="rId34"/>
    <p:sldId id="31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k, Diane K" initials="CDK" lastIdx="13" clrIdx="0">
    <p:extLst>
      <p:ext uri="{19B8F6BF-5375-455C-9EA6-DF929625EA0E}">
        <p15:presenceInfo xmlns:p15="http://schemas.microsoft.com/office/powerpoint/2012/main" userId="S-1-5-21-950606397-1149711550-2133884337-218035" providerId="AD"/>
      </p:ext>
    </p:extLst>
  </p:cmAuthor>
  <p:cmAuthor id="2" name="Swearingen, Natalie R" initials="SNR" lastIdx="7" clrIdx="1">
    <p:extLst>
      <p:ext uri="{19B8F6BF-5375-455C-9EA6-DF929625EA0E}">
        <p15:presenceInfo xmlns:p15="http://schemas.microsoft.com/office/powerpoint/2012/main" userId="S::Natalie.Swearingen@providence.org::3db9fa2c-3446-4012-9f2d-53a70e1e44ee" providerId="AD"/>
      </p:ext>
    </p:extLst>
  </p:cmAuthor>
  <p:cmAuthor id="3" name="Clark, Diane K" initials="CDK [2]" lastIdx="8" clrIdx="2">
    <p:extLst>
      <p:ext uri="{19B8F6BF-5375-455C-9EA6-DF929625EA0E}">
        <p15:presenceInfo xmlns:p15="http://schemas.microsoft.com/office/powerpoint/2012/main" userId="S::Diane.Clark@providence.org::f0ef7b49-4763-4e3d-804c-de821fd7fcf6" providerId="AD"/>
      </p:ext>
    </p:extLst>
  </p:cmAuthor>
  <p:cmAuthor id="4" name="Cox, Kailey (she/her)" initials="CK(" lastIdx="13" clrIdx="3">
    <p:extLst>
      <p:ext uri="{19B8F6BF-5375-455C-9EA6-DF929625EA0E}">
        <p15:presenceInfo xmlns:p15="http://schemas.microsoft.com/office/powerpoint/2012/main" userId="S::Kailey.Cox@providence.org::38c80f3b-483e-4eb7-b633-79820cadc1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FF00"/>
    <a:srgbClr val="FF00FF"/>
    <a:srgbClr val="F38B35"/>
    <a:srgbClr val="F8981D"/>
    <a:srgbClr val="FF9900"/>
    <a:srgbClr val="FDB635"/>
    <a:srgbClr val="FCAB3E"/>
    <a:srgbClr val="EF7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FE465-2262-4EF1-80A7-9AEEB5E8BEA2}" v="23" dt="2024-03-26T20:34:26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E7EA4D-17C2-46A1-93C3-092CECF55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65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E88D9-602E-4B4A-A5C3-1F70F2FC87A1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3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Added AHA nursing ref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3ABC5D-2C43-4AE8-BF42-06ED8B89E3A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66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Work on this more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63D131-4B9C-4EDD-930F-E7E30B75DA9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40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050B48-615F-4539-B054-C971C55BD47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8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B86719-A337-40A3-86EE-C400A7866C2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8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F766C4-B113-40F1-99F8-0C18B250420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3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7CA464-2053-423A-8779-37B0EFF278D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4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https://www.gene.com/download/pdf/tnkase_prescribing.pdf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CDC0AE-A9D0-4275-8C56-C9CB76D8971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393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51F0EF-4C6C-4A73-8A3B-404AA06B2FE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81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7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E88D9-602E-4B4A-A5C3-1F70F2FC87A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9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20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3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685800"/>
            <a:ext cx="19621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7340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89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633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652713"/>
            <a:ext cx="9144000" cy="2278062"/>
          </a:xfrm>
          <a:prstGeom prst="rect">
            <a:avLst/>
          </a:prstGeom>
          <a:solidFill>
            <a:srgbClr val="4296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 descr="colorStJo&amp;Prov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69900"/>
            <a:ext cx="16716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930775"/>
            <a:ext cx="9144000" cy="254000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135" y="2893681"/>
            <a:ext cx="6628855" cy="1870729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34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620521"/>
      </p:ext>
    </p:extLst>
  </p:cSld>
  <p:clrMapOvr>
    <a:masterClrMapping/>
  </p:clrMapOvr>
  <p:transition spd="slow" advClick="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568473"/>
      </p:ext>
    </p:extLst>
  </p:cSld>
  <p:clrMapOvr>
    <a:masterClrMapping/>
  </p:clrMapOvr>
  <p:transition spd="slow" advClick="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013"/>
            </a:lvl1pPr>
            <a:lvl2pPr marL="192881" indent="0">
              <a:buNone/>
              <a:defRPr sz="844"/>
            </a:lvl2pPr>
            <a:lvl3pPr marL="385763" indent="0">
              <a:buNone/>
              <a:defRPr sz="760"/>
            </a:lvl3pPr>
            <a:lvl4pPr marL="578644" indent="0">
              <a:buNone/>
              <a:defRPr sz="675"/>
            </a:lvl4pPr>
            <a:lvl5pPr marL="771525" indent="0">
              <a:buNone/>
              <a:defRPr sz="675"/>
            </a:lvl5pPr>
            <a:lvl6pPr marL="964406" indent="0">
              <a:buNone/>
              <a:defRPr sz="675"/>
            </a:lvl6pPr>
            <a:lvl7pPr marL="1157288" indent="0">
              <a:buNone/>
              <a:defRPr sz="675"/>
            </a:lvl7pPr>
            <a:lvl8pPr marL="1350169" indent="0">
              <a:buNone/>
              <a:defRPr sz="675"/>
            </a:lvl8pPr>
            <a:lvl9pPr marL="154305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828288"/>
      </p:ext>
    </p:extLst>
  </p:cSld>
  <p:clrMapOvr>
    <a:masterClrMapping/>
  </p:clrMapOvr>
  <p:transition spd="slow" advClick="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816054"/>
      </p:ext>
    </p:extLst>
  </p:cSld>
  <p:clrMapOvr>
    <a:masterClrMapping/>
  </p:clrMapOvr>
  <p:transition spd="slow" advClick="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4"/>
            <a:ext cx="386873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7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694486"/>
      </p:ext>
    </p:extLst>
  </p:cSld>
  <p:clrMapOvr>
    <a:masterClrMapping/>
  </p:clrMapOvr>
  <p:transition spd="slow" advClick="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674588"/>
      </p:ext>
    </p:extLst>
  </p:cSld>
  <p:clrMapOvr>
    <a:masterClrMapping/>
  </p:clrMapOvr>
  <p:transition spd="slow" advClick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88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58955"/>
      </p:ext>
    </p:extLst>
  </p:cSld>
  <p:clrMapOvr>
    <a:masterClrMapping/>
  </p:clrMapOvr>
  <p:transition spd="slow" advClick="0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9" y="987427"/>
            <a:ext cx="4629151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625805"/>
      </p:ext>
    </p:extLst>
  </p:cSld>
  <p:clrMapOvr>
    <a:masterClrMapping/>
  </p:clrMapOvr>
  <p:transition spd="slow" advClick="0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987427"/>
            <a:ext cx="4629151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758676"/>
      </p:ext>
    </p:extLst>
  </p:cSld>
  <p:clrMapOvr>
    <a:masterClrMapping/>
  </p:clrMapOvr>
  <p:transition spd="slow" advClick="0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703763"/>
      </p:ext>
    </p:extLst>
  </p:cSld>
  <p:clrMapOvr>
    <a:masterClrMapping/>
  </p:clrMapOvr>
  <p:transition spd="slow" advClick="0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685800"/>
            <a:ext cx="196215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734051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897862"/>
      </p:ext>
    </p:extLst>
  </p:cSld>
  <p:clrMapOvr>
    <a:masterClrMapping/>
  </p:clrMapOvr>
  <p:transition spd="slow" advClick="0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2469"/>
      </p:ext>
    </p:extLst>
  </p:cSld>
  <p:clrMapOvr>
    <a:masterClrMapping/>
  </p:clrMapOvr>
  <p:transition spd="slow" advClick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9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76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28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99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29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11.2011.PBSI_rgb_h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3138"/>
            <a:ext cx="2133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_orang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8981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PPT_orange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38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</p:sldLayoutIdLst>
  <p:transition spd="slow" advClick="0"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1856" kern="1200">
          <a:solidFill>
            <a:srgbClr val="F8981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5pPr>
      <a:lvl6pPr marL="192881"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6pPr>
      <a:lvl7pPr marL="385763"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7pPr>
      <a:lvl8pPr marL="578644"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8pPr>
      <a:lvl9pPr marL="771525" algn="l" rtl="0" fontAlgn="base">
        <a:spcBef>
          <a:spcPct val="0"/>
        </a:spcBef>
        <a:spcAft>
          <a:spcPct val="0"/>
        </a:spcAft>
        <a:defRPr sz="1856">
          <a:solidFill>
            <a:srgbClr val="F8981D"/>
          </a:solidFill>
          <a:latin typeface="Arial" panose="020B0604020202020204" pitchFamily="34" charset="0"/>
        </a:defRPr>
      </a:lvl9pPr>
    </p:titleStyle>
    <p:bodyStyle>
      <a:lvl1pPr marL="144661" indent="-144661" algn="l" rtl="0" fontAlgn="base">
        <a:spcBef>
          <a:spcPct val="20000"/>
        </a:spcBef>
        <a:spcAft>
          <a:spcPct val="0"/>
        </a:spcAft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fontAlgn="base">
        <a:spcBef>
          <a:spcPct val="20000"/>
        </a:spcBef>
        <a:spcAft>
          <a:spcPct val="0"/>
        </a:spcAft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fontAlgn="base">
        <a:spcBef>
          <a:spcPct val="20000"/>
        </a:spcBef>
        <a:spcAft>
          <a:spcPct val="0"/>
        </a:spcAft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fontAlgn="base">
        <a:spcBef>
          <a:spcPct val="20000"/>
        </a:spcBef>
        <a:spcAft>
          <a:spcPct val="0"/>
        </a:spcAft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fontAlgn="base">
        <a:spcBef>
          <a:spcPct val="20000"/>
        </a:spcBef>
        <a:spcAft>
          <a:spcPct val="0"/>
        </a:spcAft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ajournals.org/doi/10.1161/str.52.suppl_1.P28" TargetMode="External"/><Relationship Id="rId3" Type="http://schemas.openxmlformats.org/officeDocument/2006/relationships/hyperlink" Target="https://www.ahajournals.org/doi/epub/10.1161/STR.0000000000000211" TargetMode="External"/><Relationship Id="rId7" Type="http://schemas.openxmlformats.org/officeDocument/2006/relationships/hyperlink" Target="https://doi.org/10.5811/westjem.2020.1.4527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1747493018790024" TargetMode="External"/><Relationship Id="rId5" Type="http://schemas.openxmlformats.org/officeDocument/2006/relationships/hyperlink" Target="https://www.ahajournals.org/doi/epub/10.1161/STROKEAHA.120.030220" TargetMode="External"/><Relationship Id="rId10" Type="http://schemas.openxmlformats.org/officeDocument/2006/relationships/hyperlink" Target="https://www.activase.com/ais/dosing-and-administration/reconstituting.html" TargetMode="External"/><Relationship Id="rId4" Type="http://schemas.openxmlformats.org/officeDocument/2006/relationships/hyperlink" Target="https://www.ahajournals.org/doi/epub/10.1161/STROKEAHA.119.025080" TargetMode="External"/><Relationship Id="rId9" Type="http://schemas.openxmlformats.org/officeDocument/2006/relationships/hyperlink" Target="https://www.sciencedirect.com/science/article/pii/S001086501600006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257968" y="1752600"/>
            <a:ext cx="8628063" cy="381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004B8D"/>
                </a:solidFill>
              </a:rPr>
              <a:t>Tenecteplase for Stroke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u="sng" dirty="0">
              <a:solidFill>
                <a:srgbClr val="004B8D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>
                <a:solidFill>
                  <a:srgbClr val="004B8D"/>
                </a:solidFill>
              </a:rPr>
              <a:t>Learning Outcomes: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4B8D"/>
                </a:solidFill>
              </a:rPr>
              <a:t>At the completion of this activity, you will be able to:</a:t>
            </a:r>
          </a:p>
          <a:p>
            <a:pPr marL="571500" indent="-571500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en-US" sz="2400" dirty="0">
              <a:solidFill>
                <a:srgbClr val="004B8D"/>
              </a:solidFill>
            </a:endParaRPr>
          </a:p>
          <a:p>
            <a:pPr marL="571500" indent="-5715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4B8D"/>
                </a:solidFill>
              </a:rPr>
              <a:t>Review thrombolytic treatment practice change for stroke</a:t>
            </a:r>
          </a:p>
          <a:p>
            <a:pPr marL="571500" indent="-5715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4B8D"/>
                </a:solidFill>
              </a:rPr>
              <a:t>Recognize treatment options for stroke</a:t>
            </a:r>
          </a:p>
          <a:p>
            <a:pPr marL="571500" indent="-571500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4B8D"/>
                </a:solidFill>
              </a:rPr>
              <a:t>Review how to mix, dose, and administer IV </a:t>
            </a:r>
            <a:r>
              <a:rPr lang="en-US" altLang="en-US" sz="2400" dirty="0" err="1">
                <a:solidFill>
                  <a:srgbClr val="004B8D"/>
                </a:solidFill>
              </a:rPr>
              <a:t>tenecteplase</a:t>
            </a:r>
            <a:endParaRPr lang="en-US" altLang="en-US" sz="2400" dirty="0">
              <a:solidFill>
                <a:srgbClr val="004B8D"/>
              </a:solidFill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6233F4-4B88-454A-A719-9391A4768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-2081" r="31111" b="74041"/>
          <a:stretch/>
        </p:blipFill>
        <p:spPr>
          <a:xfrm>
            <a:off x="2057400" y="2292723"/>
            <a:ext cx="5747672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7787B-E34B-4AD9-9C2B-C595F80E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36" y="3810000"/>
            <a:ext cx="3717464" cy="278945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F543C0C-BB3C-456D-8652-CB1204F6680E}"/>
              </a:ext>
            </a:extLst>
          </p:cNvPr>
          <p:cNvSpPr txBox="1">
            <a:spLocks/>
          </p:cNvSpPr>
          <p:nvPr/>
        </p:nvSpPr>
        <p:spPr bwMode="auto">
          <a:xfrm>
            <a:off x="129702" y="1304626"/>
            <a:ext cx="80236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1- Tenecteplase for Stroke</a:t>
            </a:r>
            <a:endParaRPr lang="en-US" sz="4000" b="1" kern="0">
              <a:cs typeface="Arial" panose="020B06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7EA6208-7761-47DD-B874-51E9E58087A6}"/>
              </a:ext>
            </a:extLst>
          </p:cNvPr>
          <p:cNvSpPr txBox="1">
            <a:spLocks/>
          </p:cNvSpPr>
          <p:nvPr/>
        </p:nvSpPr>
        <p:spPr bwMode="auto">
          <a:xfrm>
            <a:off x="129702" y="3486187"/>
            <a:ext cx="63882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2- Thrombectomy</a:t>
            </a:r>
            <a:endParaRPr lang="en-US" sz="4000" b="1" kern="0">
              <a:cs typeface="Arial" panose="020B06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F2B8848-4A16-4AA5-B9E9-B89959669135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28600" y="1325469"/>
            <a:ext cx="7772400" cy="1143000"/>
          </a:xfrm>
        </p:spPr>
        <p:txBody>
          <a:bodyPr/>
          <a:lstStyle/>
          <a:p>
            <a:r>
              <a:rPr lang="en-US" altLang="en-US" sz="3600"/>
              <a:t>Thrombectomy</a:t>
            </a:r>
            <a:br>
              <a:rPr lang="en-US" altLang="en-US" sz="3600"/>
            </a:br>
            <a:r>
              <a:rPr lang="en-US" altLang="en-US" sz="2000"/>
              <a:t>when there is a </a:t>
            </a:r>
            <a:r>
              <a:rPr lang="en-US" altLang="en-US" sz="2000" b="1"/>
              <a:t>Large Vessel Occlusion</a:t>
            </a:r>
            <a:r>
              <a:rPr lang="en-US" altLang="en-US" sz="2000"/>
              <a:t>: </a:t>
            </a: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0" y="2743200"/>
            <a:ext cx="472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/>
              <a:t>Can be done with or without IV thrombolytic.</a:t>
            </a:r>
          </a:p>
          <a:p>
            <a:pPr marL="457200" indent="-457200" eaLnBrk="1" hangingPunct="1">
              <a:spcBef>
                <a:spcPct val="0"/>
              </a:spcBef>
            </a:pPr>
            <a:endParaRPr lang="en-US" altLang="en-US" sz="280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/>
              <a:t>Catheter is advanced to the cerebral artery that is occluded and clot is removed!</a:t>
            </a:r>
          </a:p>
        </p:txBody>
      </p:sp>
      <p:sp>
        <p:nvSpPr>
          <p:cNvPr id="74758" name="TextBox 1"/>
          <p:cNvSpPr txBox="1">
            <a:spLocks noChangeArrowheads="1"/>
          </p:cNvSpPr>
          <p:nvPr/>
        </p:nvSpPr>
        <p:spPr bwMode="auto">
          <a:xfrm>
            <a:off x="0" y="6063396"/>
            <a:ext cx="9144000" cy="707886"/>
          </a:xfrm>
          <a:prstGeom prst="rect">
            <a:avLst/>
          </a:prstGeom>
          <a:solidFill>
            <a:srgbClr val="FDB635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Studies show treating large vessel occlusion with thrombectomy up to 24 hours after symptom onset can decrease long term disability.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328C1-6BF9-4335-87E6-3A272B01F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" t="1010" r="2935" b="3027"/>
          <a:stretch/>
        </p:blipFill>
        <p:spPr>
          <a:xfrm>
            <a:off x="5257800" y="1560701"/>
            <a:ext cx="3004457" cy="3953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DEDCC1-5B20-4FD5-9E70-366F0BD5E513}"/>
              </a:ext>
            </a:extLst>
          </p:cNvPr>
          <p:cNvSpPr txBox="1"/>
          <p:nvPr/>
        </p:nvSpPr>
        <p:spPr>
          <a:xfrm>
            <a:off x="5045528" y="5513933"/>
            <a:ext cx="3428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https://www.sciencedirect.com/science/article/pii/S0010865016000060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26F3BBD-02E4-4C73-B2FC-2664AF0EAFA1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0" y="1600200"/>
            <a:ext cx="9144000" cy="1200329"/>
          </a:xfrm>
          <a:prstGeom prst="rect">
            <a:avLst/>
          </a:prstGeom>
          <a:solidFill>
            <a:srgbClr val="FDB635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/>
              <a:t>CT Perfusion scan might be done to evaluate for salvageable brain (penumbra) prior to thrombectomy in patients up to 24 hours from last known well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FC673-DBD3-406C-AB30-5E74E903A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" t="2099"/>
          <a:stretch/>
        </p:blipFill>
        <p:spPr>
          <a:xfrm>
            <a:off x="59726" y="2895600"/>
            <a:ext cx="9024547" cy="3035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F93C1F-11FF-4EF0-9AB4-A32EA1862946}"/>
              </a:ext>
            </a:extLst>
          </p:cNvPr>
          <p:cNvSpPr/>
          <p:nvPr/>
        </p:nvSpPr>
        <p:spPr>
          <a:xfrm>
            <a:off x="59726" y="6025869"/>
            <a:ext cx="4283674" cy="685800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Ischemic core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6C0E7-AB55-4FE5-89B5-470C1AE63CEF}"/>
              </a:ext>
            </a:extLst>
          </p:cNvPr>
          <p:cNvSpPr/>
          <p:nvPr/>
        </p:nvSpPr>
        <p:spPr>
          <a:xfrm>
            <a:off x="4648200" y="6039248"/>
            <a:ext cx="4430486" cy="6858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Possibly salvageable penumbra beyond the core infarct.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D83ABD2-5EFF-48E5-A516-AB8E0ACAF7EB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17363" y="1509070"/>
            <a:ext cx="8909273" cy="4892675"/>
          </a:xfrm>
        </p:spPr>
        <p:txBody>
          <a:bodyPr/>
          <a:lstStyle/>
          <a:p>
            <a:r>
              <a:rPr lang="en-US" altLang="en-US" sz="2600">
                <a:latin typeface="+mj-lt"/>
              </a:rPr>
              <a:t>ABCs &amp; Vitals signs</a:t>
            </a:r>
          </a:p>
          <a:p>
            <a:r>
              <a:rPr lang="en-US" altLang="en-US" sz="2600">
                <a:latin typeface="+mj-lt"/>
              </a:rPr>
              <a:t>Glucose</a:t>
            </a:r>
          </a:p>
          <a:p>
            <a:r>
              <a:rPr lang="en-US" altLang="en-US" sz="2600">
                <a:latin typeface="+mj-lt"/>
              </a:rPr>
              <a:t>BE FAST exam</a:t>
            </a:r>
          </a:p>
          <a:p>
            <a:r>
              <a:rPr lang="en-US" altLang="en-US" sz="2600">
                <a:latin typeface="+mj-lt"/>
              </a:rPr>
              <a:t>STAT CT HEAD!</a:t>
            </a:r>
          </a:p>
          <a:p>
            <a:r>
              <a:rPr lang="en-US" altLang="en-US" sz="2600">
                <a:latin typeface="+mj-lt"/>
              </a:rPr>
              <a:t>Ensure CODE STROKE has been called</a:t>
            </a:r>
          </a:p>
          <a:p>
            <a:r>
              <a:rPr lang="en-US" altLang="en-US" sz="2600">
                <a:latin typeface="+mj-lt"/>
              </a:rPr>
              <a:t>Labs – need Platelets, INR</a:t>
            </a:r>
          </a:p>
          <a:p>
            <a:r>
              <a:rPr lang="en-US" altLang="en-US" sz="2600" u="sng">
                <a:latin typeface="+mj-lt"/>
              </a:rPr>
              <a:t>Thrombolytic order requires weight entered in Epic!</a:t>
            </a:r>
          </a:p>
          <a:p>
            <a:r>
              <a:rPr lang="en-US" altLang="en-US" sz="2600">
                <a:latin typeface="+mj-lt"/>
              </a:rPr>
              <a:t>Obtain weight ASAP!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44815"/>
            <a:ext cx="91440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990033"/>
                </a:solidFill>
              </a:rPr>
              <a:t>NOTHING SHOULD DELAY THE HEAD CT!</a:t>
            </a:r>
            <a:endParaRPr lang="en-US" sz="3200" b="1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E3BBB8-A2F8-4AC6-B49D-E109DA3B4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79577"/>
            <a:ext cx="2293228" cy="225955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685F013-E347-4166-A00C-BE9D03A84956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14435"/>
            <a:ext cx="8229600" cy="4191000"/>
          </a:xfrm>
          <a:gradFill rotWithShape="1">
            <a:gsLst>
              <a:gs pos="0">
                <a:srgbClr val="FFBD80"/>
              </a:gs>
              <a:gs pos="50000">
                <a:srgbClr val="FFD4B3"/>
              </a:gs>
              <a:gs pos="100000">
                <a:srgbClr val="FFE9DA"/>
              </a:gs>
            </a:gsLst>
            <a:lin ang="2700000" scaled="1"/>
          </a:gradFill>
        </p:spPr>
        <p:txBody>
          <a:bodyPr/>
          <a:lstStyle/>
          <a:p>
            <a:r>
              <a:rPr lang="en-US" altLang="en-US" sz="2800"/>
              <a:t>IV Fluids- Normal Saline only</a:t>
            </a:r>
          </a:p>
          <a:p>
            <a:r>
              <a:rPr lang="en-US" altLang="en-US" sz="2800"/>
              <a:t>Ensure IV access – </a:t>
            </a:r>
            <a:r>
              <a:rPr lang="en-US" altLang="en-US" sz="2400"/>
              <a:t>if unable to obtain prior to CT</a:t>
            </a:r>
          </a:p>
          <a:p>
            <a:r>
              <a:rPr lang="en-US" altLang="en-US" sz="2800"/>
              <a:t>Ensure labs drawn – </a:t>
            </a:r>
            <a:r>
              <a:rPr lang="en-US" altLang="en-US" sz="2400"/>
              <a:t>if unable to obtain prior to CT</a:t>
            </a:r>
          </a:p>
          <a:p>
            <a:r>
              <a:rPr lang="en-US" altLang="en-US" sz="2800"/>
              <a:t>Perform Full NIHSS</a:t>
            </a:r>
          </a:p>
          <a:p>
            <a:r>
              <a:rPr lang="en-US" altLang="en-US" sz="2800"/>
              <a:t>EKG might be needed at this time</a:t>
            </a:r>
          </a:p>
          <a:p>
            <a:r>
              <a:rPr lang="en-US" altLang="en-US" sz="2800"/>
              <a:t>NPO – including ALL Medications: wait until everything else is done then do Yale Bedside Swallow Screen</a:t>
            </a:r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435600"/>
            <a:ext cx="6705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990033"/>
                </a:solidFill>
              </a:rPr>
              <a:t>DO NOT DELAY giving the thrombolytic for further assessments or tests. If Stroke MD has evaluated and criteria is met, then give IV Tenecteplase STAT! </a:t>
            </a:r>
            <a:endParaRPr lang="en-US" sz="2000" b="1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DFCEDB0-9C36-44A5-AF31-E2AC5422280C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4313" y="1524000"/>
            <a:ext cx="8382000" cy="4868862"/>
          </a:xfrm>
          <a:solidFill>
            <a:srgbClr val="FCAB3E">
              <a:alpha val="44000"/>
            </a:srgbClr>
          </a:solidFill>
          <a:ln w="28575"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800"/>
              <a:t>Intracranial blood visible on CT </a:t>
            </a:r>
          </a:p>
          <a:p>
            <a:pPr>
              <a:defRPr/>
            </a:pPr>
            <a:r>
              <a:rPr lang="en-US" altLang="en-US" sz="2800"/>
              <a:t>Suspicion of subarachnoid hemorrhage, “worst headache of life”</a:t>
            </a:r>
          </a:p>
          <a:p>
            <a:pPr>
              <a:defRPr/>
            </a:pPr>
            <a:r>
              <a:rPr lang="en-US" altLang="en-US" sz="2800"/>
              <a:t>Active internal bleeding</a:t>
            </a:r>
          </a:p>
          <a:p>
            <a:pPr>
              <a:defRPr/>
            </a:pPr>
            <a:r>
              <a:rPr lang="en-US" altLang="en-US" sz="2800"/>
              <a:t>Intracranial, intraspinal surgery or serious head trauma within 3 months</a:t>
            </a:r>
          </a:p>
          <a:p>
            <a:pPr>
              <a:defRPr/>
            </a:pPr>
            <a:r>
              <a:rPr lang="en-US" altLang="en-US" sz="2800"/>
              <a:t>Presence of conditions that may increase risk of intracranial bleeding (some cerebral AVM, tumors, aneurysms)</a:t>
            </a:r>
          </a:p>
          <a:p>
            <a:pPr>
              <a:defRPr/>
            </a:pPr>
            <a:r>
              <a:rPr lang="en-US" altLang="en-US" sz="2800"/>
              <a:t>Bleeding disorders, INR&gt; 1.7 or Platelets &lt; 100K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CFC1F76-5340-4064-A654-950BF4355653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Thrombolytic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Contraindications: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962025"/>
            <a:ext cx="7391400" cy="914400"/>
          </a:xfrm>
        </p:spPr>
        <p:txBody>
          <a:bodyPr/>
          <a:lstStyle/>
          <a:p>
            <a:pPr algn="ctr" eaLnBrk="1" hangingPunct="1"/>
            <a:r>
              <a:rPr lang="en-US" altLang="en-US"/>
              <a:t>Goal Times</a:t>
            </a:r>
            <a:br>
              <a:rPr lang="en-US" altLang="en-US"/>
            </a:br>
            <a:r>
              <a:rPr lang="en-US" altLang="en-US" sz="2400" i="1"/>
              <a:t>from arriving at door of ED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831850" y="2049463"/>
            <a:ext cx="8312150" cy="2827337"/>
          </a:xfrm>
        </p:spPr>
        <p:txBody>
          <a:bodyPr/>
          <a:lstStyle/>
          <a:p>
            <a:pPr eaLnBrk="1" hangingPunct="1"/>
            <a:r>
              <a:rPr lang="en-US" altLang="en-US"/>
              <a:t>Door to Stroke physician		&lt; STAT</a:t>
            </a:r>
          </a:p>
          <a:p>
            <a:pPr eaLnBrk="1" hangingPunct="1"/>
            <a:r>
              <a:rPr lang="en-US" altLang="en-US"/>
              <a:t>Door to STAT CT				&lt; 20 min</a:t>
            </a:r>
          </a:p>
          <a:p>
            <a:pPr eaLnBrk="1" hangingPunct="1"/>
            <a:r>
              <a:rPr lang="en-US" altLang="en-US"/>
              <a:t>Door to Lab results    </a:t>
            </a:r>
            <a:r>
              <a:rPr lang="en-US" altLang="en-US" sz="2800"/>
              <a:t>    </a:t>
            </a:r>
            <a:r>
              <a:rPr lang="en-US" altLang="en-US"/>
              <a:t>                &lt; 45 min</a:t>
            </a:r>
          </a:p>
          <a:p>
            <a:pPr eaLnBrk="1" hangingPunct="1"/>
            <a:r>
              <a:rPr lang="en-US" altLang="en-US"/>
              <a:t>Door to IV thrombolytic			&lt; 30 min</a:t>
            </a:r>
          </a:p>
          <a:p>
            <a:pPr eaLnBrk="1" hangingPunct="1"/>
            <a:r>
              <a:rPr lang="en-US" altLang="en-US"/>
              <a:t>Door to Device (thrombectomy)    &lt; 90 min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>
                <a:solidFill>
                  <a:srgbClr val="990033"/>
                </a:solidFill>
              </a:rPr>
              <a:t>Head CT is required before any treatment decision!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5DE5DDF-66AC-4090-81D2-015DBE44D1FA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02" y="1122541"/>
            <a:ext cx="6194898" cy="45624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/>
              <a:t>Stroke Provider calls pharmacy to order and mix</a:t>
            </a:r>
            <a:r>
              <a:rPr lang="en-US" sz="2000" b="1" dirty="0">
                <a:solidFill>
                  <a:srgbClr val="0070C0"/>
                </a:solidFill>
              </a:rPr>
              <a:t>*</a:t>
            </a:r>
            <a:r>
              <a:rPr lang="en-US" sz="2000" b="1" dirty="0"/>
              <a:t> – need to have accurate patient weight!</a:t>
            </a:r>
          </a:p>
          <a:p>
            <a:pPr>
              <a:defRPr/>
            </a:pPr>
            <a:endParaRPr lang="en-US" sz="2000" b="1" dirty="0"/>
          </a:p>
          <a:p>
            <a:pPr marL="0" indent="0">
              <a:buNone/>
              <a:defRPr/>
            </a:pPr>
            <a:r>
              <a:rPr lang="en-US" sz="2000" b="1" dirty="0"/>
              <a:t>Verify patient weight and dose of </a:t>
            </a:r>
            <a:r>
              <a:rPr lang="en-US" sz="2000" b="1" dirty="0" err="1"/>
              <a:t>tenecteplase</a:t>
            </a:r>
            <a:r>
              <a:rPr lang="en-US" sz="2000" b="1" dirty="0"/>
              <a:t> </a:t>
            </a:r>
          </a:p>
          <a:p>
            <a:pPr lvl="1">
              <a:defRPr/>
            </a:pPr>
            <a:r>
              <a:rPr lang="en-US" sz="2000" b="1" dirty="0">
                <a:solidFill>
                  <a:srgbClr val="FF0000"/>
                </a:solidFill>
              </a:rPr>
              <a:t>Dual signature on MAR</a:t>
            </a:r>
          </a:p>
          <a:p>
            <a:pPr marL="0" indent="0">
              <a:buFontTx/>
              <a:buNone/>
              <a:defRPr/>
            </a:pPr>
            <a:endParaRPr lang="en-US" sz="2000" b="1" dirty="0"/>
          </a:p>
          <a:p>
            <a:pPr marL="0" indent="0">
              <a:buNone/>
              <a:defRPr/>
            </a:pPr>
            <a:r>
              <a:rPr lang="en-US" sz="2000" b="1" dirty="0"/>
              <a:t>TENECTEPLASE DOSING: 0.25mg/kg IV </a:t>
            </a:r>
          </a:p>
          <a:p>
            <a:pPr>
              <a:defRPr/>
            </a:pPr>
            <a:r>
              <a:rPr lang="en-US" sz="2000" b="1" dirty="0"/>
              <a:t>Maximum of 25mg</a:t>
            </a:r>
          </a:p>
          <a:p>
            <a:pPr>
              <a:defRPr/>
            </a:pPr>
            <a:r>
              <a:rPr lang="en-US" sz="2000" b="1" dirty="0"/>
              <a:t>Give IV Tenecteplase over 5 seconds</a:t>
            </a:r>
          </a:p>
        </p:txBody>
      </p:sp>
      <p:sp>
        <p:nvSpPr>
          <p:cNvPr id="59397" name="TextBox 1"/>
          <p:cNvSpPr txBox="1">
            <a:spLocks noChangeArrowheads="1"/>
          </p:cNvSpPr>
          <p:nvPr/>
        </p:nvSpPr>
        <p:spPr bwMode="auto">
          <a:xfrm>
            <a:off x="129702" y="5943600"/>
            <a:ext cx="8785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* </a:t>
            </a:r>
            <a:r>
              <a:rPr lang="en-US" altLang="en-US" sz="1800" b="1">
                <a:solidFill>
                  <a:srgbClr val="0070C0"/>
                </a:solidFill>
              </a:rPr>
              <a:t>Some hospitals may have the nurse reconstitute tenecteplase at the bedside.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06848FF-C650-492A-9A65-BBF02E1B1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20345" r="3079" b="19857"/>
          <a:stretch/>
        </p:blipFill>
        <p:spPr>
          <a:xfrm>
            <a:off x="5572088" y="3211071"/>
            <a:ext cx="3286162" cy="175665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4B80D24-55E4-4507-B68B-CCD57A2DC579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Dosing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9E50-CB6C-488E-BB21-F3D56FE3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1075"/>
            <a:ext cx="7772400" cy="4114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200"/>
              <a:t>Use 10cc syringe with blunt fill needle to aseptically withdraw 10 mL of Sterile Water for Injection from the supplied dilutant vial.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200"/>
              <a:t>DO NOT use Bacteriostatic Water for Injection, USP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457200">
              <a:buAutoNum type="arabicPeriod"/>
            </a:pPr>
            <a:r>
              <a:rPr lang="en-US" sz="2200"/>
              <a:t>Inject 10 mL into the tenecteplase vial. Direct the stream of dilutant into the powder.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B54B996-1D1E-4FFC-99F6-62BA1EFF1DF3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Reconstitution</a:t>
            </a:r>
            <a:endParaRPr lang="en-US" sz="3600" b="1" kern="0"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id="{4FE9B7F8-8EAD-4C0A-AB05-8555B45F0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2000" contrast="-3000"/>
                    </a14:imgEffect>
                  </a14:imgLayer>
                </a14:imgProps>
              </a:ext>
            </a:extLst>
          </a:blip>
          <a:srcRect l="2261" t="3759" r="2141"/>
          <a:stretch/>
        </p:blipFill>
        <p:spPr>
          <a:xfrm>
            <a:off x="328716" y="2743200"/>
            <a:ext cx="3938484" cy="297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4B83D-77EC-4B13-B8CB-97E8FD7EF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5" t="35570" r="61640" b="3390"/>
          <a:stretch/>
        </p:blipFill>
        <p:spPr>
          <a:xfrm rot="944075">
            <a:off x="4474211" y="3318710"/>
            <a:ext cx="4513104" cy="19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7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1B54B996-1D1E-4FFC-99F6-62BA1EFF1DF3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Reconstitution</a:t>
            </a:r>
            <a:endParaRPr lang="en-US" sz="3600" b="1" kern="0"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id="{4FE9B7F8-8EAD-4C0A-AB05-8555B45F0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2000" contrast="-3000"/>
                    </a14:imgEffect>
                  </a14:imgLayer>
                </a14:imgProps>
              </a:ext>
            </a:extLst>
          </a:blip>
          <a:srcRect l="2261" t="3759" r="2141"/>
          <a:stretch/>
        </p:blipFill>
        <p:spPr>
          <a:xfrm>
            <a:off x="609600" y="2209800"/>
            <a:ext cx="5260796" cy="397212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8751A62-0973-4992-A934-2D1F191D84C9}"/>
              </a:ext>
            </a:extLst>
          </p:cNvPr>
          <p:cNvSpPr txBox="1">
            <a:spLocks/>
          </p:cNvSpPr>
          <p:nvPr/>
        </p:nvSpPr>
        <p:spPr bwMode="auto">
          <a:xfrm>
            <a:off x="0" y="963140"/>
            <a:ext cx="9143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Validate and Verify!</a:t>
            </a:r>
            <a:endParaRPr lang="en-US" sz="3600" b="1" kern="0">
              <a:cs typeface="Arial" panose="020B0604020202020204" pitchFamily="34" charset="0"/>
            </a:endParaRPr>
          </a:p>
        </p:txBody>
      </p:sp>
      <p:sp>
        <p:nvSpPr>
          <p:cNvPr id="4" name="Callout: Line with Border and Accent Bar 3">
            <a:extLst>
              <a:ext uri="{FF2B5EF4-FFF2-40B4-BE49-F238E27FC236}">
                <a16:creationId xmlns:a16="http://schemas.microsoft.com/office/drawing/2014/main" id="{4DEABC54-34FC-4401-A05D-DBE30A1BEFEA}"/>
              </a:ext>
            </a:extLst>
          </p:cNvPr>
          <p:cNvSpPr/>
          <p:nvPr/>
        </p:nvSpPr>
        <p:spPr>
          <a:xfrm>
            <a:off x="6172200" y="2514600"/>
            <a:ext cx="2819400" cy="2362200"/>
          </a:xfrm>
          <a:prstGeom prst="accentBorderCallout1">
            <a:avLst>
              <a:gd name="adj1" fmla="val 18750"/>
              <a:gd name="adj2" fmla="val -8333"/>
              <a:gd name="adj3" fmla="val 50798"/>
              <a:gd name="adj4" fmla="val -461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***WARNING***</a:t>
            </a:r>
          </a:p>
          <a:p>
            <a:pPr algn="ctr"/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MI dosing listed on the box!</a:t>
            </a:r>
          </a:p>
        </p:txBody>
      </p:sp>
    </p:spTree>
    <p:extLst>
      <p:ext uri="{BB962C8B-B14F-4D97-AF65-F5344CB8AC3E}">
        <p14:creationId xmlns:p14="http://schemas.microsoft.com/office/powerpoint/2010/main" val="11049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1DACF-3F5C-4E81-A0A1-EA87E823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3" y="-43849"/>
            <a:ext cx="6388249" cy="1143000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for Stroke</a:t>
            </a:r>
            <a:endParaRPr lang="en-US" sz="4000" b="1" i="0" u="none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" y="1066800"/>
            <a:ext cx="9144000" cy="5791200"/>
          </a:xfrm>
          <a:ln>
            <a:noFill/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dirty="0"/>
              <a:t>Alteplase </a:t>
            </a:r>
            <a:r>
              <a:rPr lang="en-US" sz="2000" dirty="0">
                <a:solidFill>
                  <a:srgbClr val="FF0000"/>
                </a:solidFill>
              </a:rPr>
              <a:t>HAS BEEN </a:t>
            </a:r>
            <a:r>
              <a:rPr lang="en-US" sz="2000" dirty="0"/>
              <a:t>the drug we used for treating eligible patients since 1996.</a:t>
            </a:r>
          </a:p>
          <a:p>
            <a:pPr marL="0" indent="0" algn="ctr">
              <a:buNone/>
              <a:defRPr/>
            </a:pPr>
            <a:r>
              <a:rPr lang="en-US" sz="2600" b="1" dirty="0"/>
              <a:t>NOW current evidence suggests </a:t>
            </a:r>
            <a:r>
              <a:rPr lang="en-US" sz="2600" b="1" dirty="0">
                <a:solidFill>
                  <a:srgbClr val="FF0000"/>
                </a:solidFill>
              </a:rPr>
              <a:t>TENECTEPLASE…</a:t>
            </a:r>
            <a:endParaRPr lang="en-US" sz="2600" b="1" dirty="0"/>
          </a:p>
          <a:p>
            <a:pPr marL="0" indent="0">
              <a:buNone/>
              <a:defRPr/>
            </a:pPr>
            <a:endParaRPr lang="en-US" sz="2600" b="1" dirty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FADC57-A2B2-4B19-B0D7-98031A1E8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47374"/>
              </p:ext>
            </p:extLst>
          </p:nvPr>
        </p:nvGraphicFramePr>
        <p:xfrm>
          <a:off x="1276574" y="2133600"/>
          <a:ext cx="7605713" cy="439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713">
                  <a:extLst>
                    <a:ext uri="{9D8B030D-6E8A-4147-A177-3AD203B41FA5}">
                      <a16:colId xmlns:a16="http://schemas.microsoft.com/office/drawing/2014/main" val="785123549"/>
                    </a:ext>
                  </a:extLst>
                </a:gridCol>
              </a:tblGrid>
              <a:tr h="579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 equivalent to alteplase for treatment of AIS.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56029"/>
                  </a:ext>
                </a:extLst>
              </a:tr>
              <a:tr h="1043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is included as an appropriate option for thrombolytic treatment by the ASA.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572583"/>
                  </a:ext>
                </a:extLst>
              </a:tr>
              <a:tr h="1430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showed superiority in treatment of large vessel occlusion (LVO) strokes with better recanalization rates.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317097"/>
                  </a:ext>
                </a:extLst>
              </a:tr>
              <a:tr h="1213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has equivalent or less bleeding complications compared to alteplase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50907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D87E2B-971B-4C0D-AB2E-5761858F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6" y="2093829"/>
            <a:ext cx="611981" cy="611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6F6EE-B467-4DA6-B5C5-364C6D0A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8" y="2913104"/>
            <a:ext cx="611981" cy="61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183486-06BA-48DA-BD63-20B64F0C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54" y="4199156"/>
            <a:ext cx="611981" cy="61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A6AECB-ED84-4EB6-8D11-09A00219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3" y="5455975"/>
            <a:ext cx="611981" cy="61198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028A7C5-2222-4C63-93A2-407E862F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74" y="6067957"/>
            <a:ext cx="2894492" cy="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1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9E50-CB6C-488E-BB21-F3D56FE3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1236"/>
            <a:ext cx="8610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200"/>
              <a:t>3.   Gently swirl until contents are completely dissolved.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200"/>
              <a:t>DO NOT SHAKE.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200"/>
              <a:t>Should be transparent, colorless, pale to yellow.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200"/>
              <a:t>Final solution is 5mg/mL tenecteplase. </a:t>
            </a:r>
          </a:p>
          <a:p>
            <a:pPr marL="0" indent="0">
              <a:buNone/>
            </a:pPr>
            <a:r>
              <a:rPr lang="en-US" sz="2200"/>
              <a:t>4.   TIMEOUT: Max dose is 25 mg or 5mL for stroke.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/>
              <a:t>Best practice: use a 5mL syringe to draw up final dose to avoid exceeding max dose of 25mg for stroke (5mL).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B54B996-1D1E-4FFC-99F6-62BA1EFF1DF3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Reconstitution</a:t>
            </a:r>
            <a:endParaRPr lang="en-US" sz="3600" b="1" kern="0"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syringe&#10;&#10;Description automatically generated">
            <a:extLst>
              <a:ext uri="{FF2B5EF4-FFF2-40B4-BE49-F238E27FC236}">
                <a16:creationId xmlns:a16="http://schemas.microsoft.com/office/drawing/2014/main" id="{D5F91F1F-C45E-4261-A121-5EA00197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" t="20283" r="2561" b="42216"/>
          <a:stretch/>
        </p:blipFill>
        <p:spPr>
          <a:xfrm>
            <a:off x="1676400" y="3445213"/>
            <a:ext cx="5467350" cy="1640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D81839-4894-4C87-B08D-D672B2F85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1" t="40530" r="82542" b="13165"/>
          <a:stretch/>
        </p:blipFill>
        <p:spPr>
          <a:xfrm>
            <a:off x="7163205" y="1191822"/>
            <a:ext cx="1907935" cy="17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9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881063"/>
            <a:ext cx="8785698" cy="4572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/>
              <a:t>Inspect solution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Calculate dose according to patient’s weight     0.25 mg per kg (Use Providence weight-based dosing table – see next slide)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Dosing is rounded to the nearest 0.2 mL</a:t>
            </a:r>
            <a:endParaRPr lang="en-U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Withdraw the appropriate dose/volume of tenecteplase solution based on weight</a:t>
            </a:r>
          </a:p>
          <a:p>
            <a:pPr marL="0" indent="0" algn="ctr">
              <a:buNone/>
            </a:pPr>
            <a:r>
              <a:rPr lang="en-US" alt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dose is 25 mg (5 mL) for stroke!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5839B9F-E88A-4321-9FA0-D09FDD86C578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Dosing</a:t>
            </a:r>
            <a:endParaRPr lang="en-US" sz="3600" b="1" kern="0">
              <a:cs typeface="Arial" panose="020B0604020202020204" pitchFamily="34" charset="0"/>
            </a:endParaRPr>
          </a:p>
        </p:txBody>
      </p:sp>
      <p:pic>
        <p:nvPicPr>
          <p:cNvPr id="8" name="Picture 7" descr="A close-up of a syringe&#10;&#10;Description automatically generated">
            <a:extLst>
              <a:ext uri="{FF2B5EF4-FFF2-40B4-BE49-F238E27FC236}">
                <a16:creationId xmlns:a16="http://schemas.microsoft.com/office/drawing/2014/main" id="{0E65B830-59AC-4CEB-AD5B-9E0CB7C23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" t="20283" r="2561" b="42216"/>
          <a:stretch/>
        </p:blipFill>
        <p:spPr>
          <a:xfrm>
            <a:off x="933450" y="4786535"/>
            <a:ext cx="6924675" cy="20774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99473" y="1520770"/>
            <a:ext cx="4982279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Example 1: patient is 103 kg </a:t>
            </a:r>
            <a:endParaRPr lang="en-US" altLang="en-US" sz="2800"/>
          </a:p>
          <a:p>
            <a:pPr marL="0" indent="0">
              <a:buNone/>
            </a:pPr>
            <a:r>
              <a:rPr lang="en-US" altLang="en-US" sz="2800" dirty="0"/>
              <a:t>103 kg x 0.25 mg = 25.75 mg</a:t>
            </a:r>
            <a:endParaRPr lang="en-US" altLang="en-US" sz="2800" dirty="0">
              <a:cs typeface="Arial"/>
            </a:endParaRP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MAX DOSE IS 25 mg! </a:t>
            </a:r>
            <a:endParaRPr lang="en-US" altLang="en-US" sz="2800" b="1" dirty="0">
              <a:solidFill>
                <a:srgbClr val="FF0000"/>
              </a:solidFill>
              <a:cs typeface="Arial"/>
            </a:endParaRPr>
          </a:p>
          <a:p>
            <a:pPr marL="0" indent="0"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Give 25 mg or 5 mL</a:t>
            </a:r>
            <a:endParaRPr lang="en-US" altLang="en-US" sz="2800" b="1" u="sng" dirty="0">
              <a:solidFill>
                <a:srgbClr val="FF0000"/>
              </a:solidFill>
              <a:cs typeface="Arial"/>
            </a:endParaRPr>
          </a:p>
          <a:p>
            <a:pPr marL="0" indent="0">
              <a:buFontTx/>
              <a:buNone/>
            </a:pPr>
            <a:endParaRPr lang="en-US" altLang="en-US" sz="2800"/>
          </a:p>
          <a:p>
            <a:pPr marL="0" indent="0">
              <a:buFontTx/>
              <a:buNone/>
            </a:pPr>
            <a:r>
              <a:rPr lang="en-US" altLang="en-US" sz="2800" dirty="0"/>
              <a:t>Example 2: patient is 67 kg</a:t>
            </a:r>
            <a:endParaRPr lang="en-US" altLang="en-US" sz="2800" dirty="0">
              <a:cs typeface="Arial"/>
            </a:endParaRPr>
          </a:p>
          <a:p>
            <a:pPr marL="0" indent="0">
              <a:buNone/>
            </a:pPr>
            <a:r>
              <a:rPr lang="en-US" altLang="en-US" sz="2800" dirty="0"/>
              <a:t>Concentration is 5 mg per mL</a:t>
            </a:r>
            <a:endParaRPr lang="en-US" altLang="en-US" sz="2800" dirty="0">
              <a:cs typeface="Arial"/>
            </a:endParaRP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MAX DOSE IS 25mg! </a:t>
            </a:r>
            <a:endParaRPr lang="en-US" altLang="en-US" sz="2800" b="1" dirty="0">
              <a:solidFill>
                <a:srgbClr val="FF0000"/>
              </a:solidFill>
              <a:cs typeface="Arial"/>
            </a:endParaRPr>
          </a:p>
          <a:p>
            <a:pPr marL="0" indent="0"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Give 17 mg or 3.4 mL</a:t>
            </a:r>
            <a:endParaRPr lang="en-US" alt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B188E20-DA83-4148-A925-89F9762046C4}"/>
              </a:ext>
            </a:extLst>
          </p:cNvPr>
          <p:cNvSpPr txBox="1">
            <a:spLocks/>
          </p:cNvSpPr>
          <p:nvPr/>
        </p:nvSpPr>
        <p:spPr bwMode="auto">
          <a:xfrm>
            <a:off x="95919" y="-15909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Dosing</a:t>
            </a:r>
            <a:endParaRPr lang="en-US" sz="3600" b="1" kern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F04D-202E-4AF8-897A-B15641264335}"/>
              </a:ext>
            </a:extLst>
          </p:cNvPr>
          <p:cNvSpPr txBox="1"/>
          <p:nvPr/>
        </p:nvSpPr>
        <p:spPr>
          <a:xfrm>
            <a:off x="516743" y="1023491"/>
            <a:ext cx="829491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Providence is rounding dose to the nearest mg to simplify dosing.</a:t>
            </a: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AF4DA6B4-706A-4E75-82AF-01043696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49" y="1626897"/>
            <a:ext cx="3267263" cy="48962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9202"/>
            <a:ext cx="8688238" cy="3424238"/>
          </a:xfrm>
        </p:spPr>
        <p:txBody>
          <a:bodyPr/>
          <a:lstStyle/>
          <a:p>
            <a:pPr>
              <a:defRPr/>
            </a:pPr>
            <a:r>
              <a:rPr lang="en-US" sz="2000"/>
              <a:t>ED Provider to order thrombolytic (order requires accurate patient weight)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/>
              <a:t>Safety Check (3    ‘s in 30 seconds) = Time OUT prior to dose being given</a:t>
            </a:r>
          </a:p>
          <a:p>
            <a:pPr marL="0" indent="0">
              <a:buNone/>
              <a:defRPr/>
            </a:pPr>
            <a:r>
              <a:rPr lang="en-US" sz="2000"/>
              <a:t>       (This is in addition to the 5 rights of medication administration)</a:t>
            </a:r>
          </a:p>
          <a:p>
            <a:pPr marL="0" indent="0">
              <a:buFontTx/>
              <a:buNone/>
              <a:defRPr/>
            </a:pPr>
            <a:r>
              <a:rPr lang="en-US" sz="2000"/>
              <a:t>	1. Right Patient</a:t>
            </a:r>
          </a:p>
          <a:p>
            <a:pPr marL="0" indent="0">
              <a:buFontTx/>
              <a:buNone/>
              <a:defRPr/>
            </a:pPr>
            <a:r>
              <a:rPr lang="en-US" sz="2000"/>
              <a:t>	2. Right Drug (Tenecteplase * or Alteplase)</a:t>
            </a:r>
          </a:p>
          <a:p>
            <a:pPr marL="0" indent="0">
              <a:buFontTx/>
              <a:buNone/>
              <a:defRPr/>
            </a:pPr>
            <a:r>
              <a:rPr lang="en-US" sz="2000"/>
              <a:t>	3. Right Dose </a:t>
            </a:r>
          </a:p>
          <a:p>
            <a:pPr marL="0" indent="0">
              <a:buFontTx/>
              <a:buNone/>
              <a:defRPr/>
            </a:pPr>
            <a:endParaRPr lang="en-US" sz="2000"/>
          </a:p>
          <a:p>
            <a:pPr marL="0" indent="0">
              <a:buNone/>
              <a:defRPr/>
            </a:pPr>
            <a:endParaRPr lang="en-US" sz="2000"/>
          </a:p>
          <a:p>
            <a:pPr marL="0" indent="0">
              <a:buNone/>
              <a:defRPr/>
            </a:pPr>
            <a:r>
              <a:rPr lang="en-US" sz="2000" b="1"/>
              <a:t>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06848FF-C650-492A-9A65-BBF02E1B1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20345" r="3079" b="19857"/>
          <a:stretch/>
        </p:blipFill>
        <p:spPr>
          <a:xfrm>
            <a:off x="5335438" y="4044265"/>
            <a:ext cx="3657600" cy="195521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4B80D24-55E4-4507-B68B-CCD57A2DC579}"/>
              </a:ext>
            </a:extLst>
          </p:cNvPr>
          <p:cNvSpPr txBox="1">
            <a:spLocks/>
          </p:cNvSpPr>
          <p:nvPr/>
        </p:nvSpPr>
        <p:spPr bwMode="auto">
          <a:xfrm>
            <a:off x="150962" y="9227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Dosing</a:t>
            </a:r>
            <a:endParaRPr lang="en-US" sz="3600" b="1" kern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96000"/>
            <a:ext cx="901429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200"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DAE20-21A6-4932-8AEA-5D3BB555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605" y="1981200"/>
            <a:ext cx="228600" cy="3328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EC1081-C61D-463E-8560-453EFD37CC69}"/>
              </a:ext>
            </a:extLst>
          </p:cNvPr>
          <p:cNvSpPr txBox="1"/>
          <p:nvPr/>
        </p:nvSpPr>
        <p:spPr>
          <a:xfrm>
            <a:off x="408681" y="4425633"/>
            <a:ext cx="47729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  <a:defRPr/>
            </a:pPr>
            <a:r>
              <a:rPr lang="en-US" sz="1800">
                <a:latin typeface="Arial"/>
                <a:cs typeface="Arial"/>
              </a:rPr>
              <a:t>TENECTEPLASE DOSING: Single Dose</a:t>
            </a:r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Approx. 0.25mg</a:t>
            </a:r>
            <a:r>
              <a:rPr lang="en-US" sz="1800">
                <a:latin typeface="Arial"/>
                <a:cs typeface="Arial"/>
              </a:rPr>
              <a:t>/kg IV over 5 seconds</a:t>
            </a:r>
          </a:p>
          <a:p>
            <a:pPr>
              <a:defRPr/>
            </a:pPr>
            <a:r>
              <a:rPr lang="en-US" sz="1800" b="1">
                <a:latin typeface="Arial"/>
                <a:cs typeface="Arial"/>
              </a:rPr>
              <a:t>Maximum of 25mg</a:t>
            </a:r>
          </a:p>
          <a:p>
            <a:pPr>
              <a:defRPr/>
            </a:pPr>
            <a:r>
              <a:rPr lang="en-US" b="1">
                <a:latin typeface="Arial"/>
                <a:cs typeface="Arial"/>
              </a:rPr>
              <a:t>*</a:t>
            </a:r>
            <a:r>
              <a:rPr lang="en-US">
                <a:latin typeface="Arial"/>
                <a:cs typeface="Arial"/>
              </a:rPr>
              <a:t>Weight range dosing will be used.  </a:t>
            </a:r>
            <a:endParaRPr lang="en-US">
              <a:cs typeface="Arial"/>
            </a:endParaRPr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See dosing table</a:t>
            </a:r>
            <a:endParaRPr lang="en-US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CD4ED-6F5E-4EF7-A8AF-6456A19207C7}"/>
              </a:ext>
            </a:extLst>
          </p:cNvPr>
          <p:cNvSpPr txBox="1"/>
          <p:nvPr/>
        </p:nvSpPr>
        <p:spPr>
          <a:xfrm>
            <a:off x="1600919" y="6108437"/>
            <a:ext cx="609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DUAL SIGN OFF REQUIRED</a:t>
            </a:r>
          </a:p>
        </p:txBody>
      </p:sp>
    </p:spTree>
    <p:extLst>
      <p:ext uri="{BB962C8B-B14F-4D97-AF65-F5344CB8AC3E}">
        <p14:creationId xmlns:p14="http://schemas.microsoft.com/office/powerpoint/2010/main" val="239390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9C42-B9AA-4FB4-83FB-01DDDE57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4654025"/>
            <a:ext cx="9143999" cy="319686"/>
          </a:xfrm>
        </p:spPr>
        <p:txBody>
          <a:bodyPr/>
          <a:lstStyle/>
          <a:p>
            <a:r>
              <a:rPr lang="en-US" sz="2400"/>
              <a:t>Tenecteplase solution can precipitate if given in a line containing dextrose</a:t>
            </a:r>
          </a:p>
          <a:p>
            <a:r>
              <a:rPr lang="en-US" sz="2400"/>
              <a:t>Flush the line before and after tenecteplase with normal saline </a:t>
            </a:r>
          </a:p>
          <a:p>
            <a:r>
              <a:rPr lang="en-US" altLang="en-US" sz="2400"/>
              <a:t>Discard vial (expect at least 5ml of extra medicine in the discarded vial)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800DD84-E3BB-446C-9A54-C84AE42F3E3D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Dosing</a:t>
            </a:r>
            <a:endParaRPr lang="en-US" sz="3600" b="1" kern="0"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8576A6-5EFB-467C-B1B9-E9C20B59D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49558"/>
              </p:ext>
            </p:extLst>
          </p:nvPr>
        </p:nvGraphicFramePr>
        <p:xfrm>
          <a:off x="380999" y="1555301"/>
          <a:ext cx="8381999" cy="3116355"/>
        </p:xfrm>
        <a:graphic>
          <a:graphicData uri="http://schemas.openxmlformats.org/drawingml/2006/table">
            <a:tbl>
              <a:tblPr/>
              <a:tblGrid>
                <a:gridCol w="3459238">
                  <a:extLst>
                    <a:ext uri="{9D8B030D-6E8A-4147-A177-3AD203B41FA5}">
                      <a16:colId xmlns:a16="http://schemas.microsoft.com/office/drawing/2014/main" val="4127996688"/>
                    </a:ext>
                  </a:extLst>
                </a:gridCol>
                <a:gridCol w="2479523">
                  <a:extLst>
                    <a:ext uri="{9D8B030D-6E8A-4147-A177-3AD203B41FA5}">
                      <a16:colId xmlns:a16="http://schemas.microsoft.com/office/drawing/2014/main" val="452982336"/>
                    </a:ext>
                  </a:extLst>
                </a:gridCol>
                <a:gridCol w="2443238">
                  <a:extLst>
                    <a:ext uri="{9D8B030D-6E8A-4147-A177-3AD203B41FA5}">
                      <a16:colId xmlns:a16="http://schemas.microsoft.com/office/drawing/2014/main" val="4048991626"/>
                    </a:ext>
                  </a:extLst>
                </a:gridCol>
              </a:tblGrid>
              <a:tr h="81791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262673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Differences:</a:t>
                      </a: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Tenecteplase is NOT compatible with IV dextrose</a:t>
                      </a:r>
                      <a:r>
                        <a:rPr lang="en-US" sz="11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Tenecteplase for Stroke:​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Compare</a:t>
                      </a:r>
                    </a:p>
                    <a:p>
                      <a:pPr algn="ctr" fontAlgn="base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Alteplase:</a:t>
                      </a:r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44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68836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Weight based dosing​</a:t>
                      </a: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~0.25 mg/kg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0.9mg/kg​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44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95264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Maximum dose​</a:t>
                      </a: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25mg (5ml)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mg (9ml bolus)​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79371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Concentration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5mg/mL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1mg/mL​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77828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Timeout/dual sign off?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38063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Bolus administration​</a:t>
                      </a: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 5 sec.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 Flush before and after with normal saline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 1-2 min​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16432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Infusion post bolus?​</a:t>
                      </a: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No, bolus only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 for 1 hour​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44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72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D5FD-B633-4BB0-B407-1F43F60680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0" y="1981200"/>
            <a:ext cx="4278312" cy="2406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E94BE-53D3-49AA-B051-E1D01EEE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789391"/>
            <a:ext cx="3276600" cy="2971800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5FCEA7-7D85-4B0D-A9F8-AB92AF672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-2081" r="31111" b="74041"/>
          <a:stretch/>
        </p:blipFill>
        <p:spPr>
          <a:xfrm>
            <a:off x="228600" y="4953000"/>
            <a:ext cx="7255078" cy="153895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02FE27D-6F1F-4D17-8F17-4A7E41FBA014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Dosing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12217"/>
      </p:ext>
    </p:extLst>
  </p:cSld>
  <p:clrMapOvr>
    <a:masterClrMapping/>
  </p:clrMapOvr>
  <p:transition spd="slow" advClick="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EB6DC73-5FD5-431B-85D8-58F915D63267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75664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Before and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After Tenecteplase</a:t>
            </a:r>
            <a:endParaRPr lang="en-US" sz="3600" b="1" kern="0"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2A6325-0504-4471-A664-7EFED271C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30798"/>
              </p:ext>
            </p:extLst>
          </p:nvPr>
        </p:nvGraphicFramePr>
        <p:xfrm>
          <a:off x="129702" y="2004976"/>
          <a:ext cx="8785699" cy="3030927"/>
        </p:xfrm>
        <a:graphic>
          <a:graphicData uri="http://schemas.openxmlformats.org/drawingml/2006/table">
            <a:tbl>
              <a:tblPr/>
              <a:tblGrid>
                <a:gridCol w="3832698">
                  <a:extLst>
                    <a:ext uri="{9D8B030D-6E8A-4147-A177-3AD203B41FA5}">
                      <a16:colId xmlns:a16="http://schemas.microsoft.com/office/drawing/2014/main" val="4127996688"/>
                    </a:ext>
                  </a:extLst>
                </a:gridCol>
                <a:gridCol w="2392090">
                  <a:extLst>
                    <a:ext uri="{9D8B030D-6E8A-4147-A177-3AD203B41FA5}">
                      <a16:colId xmlns:a16="http://schemas.microsoft.com/office/drawing/2014/main" val="452982336"/>
                    </a:ext>
                  </a:extLst>
                </a:gridCol>
                <a:gridCol w="2560911">
                  <a:extLst>
                    <a:ext uri="{9D8B030D-6E8A-4147-A177-3AD203B41FA5}">
                      <a16:colId xmlns:a16="http://schemas.microsoft.com/office/drawing/2014/main" val="4048991626"/>
                    </a:ext>
                  </a:extLst>
                </a:gridCol>
              </a:tblGrid>
              <a:tr h="81791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2626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Differences: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Tenecteplase for Stroke:​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44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Compare</a:t>
                      </a:r>
                    </a:p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Alteplase: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68836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BP parameter​</a:t>
                      </a:r>
                      <a:endParaRPr lang="en-US" sz="2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180/105​</a:t>
                      </a:r>
                    </a:p>
                  </a:txBody>
                  <a:tcPr marL="57955" marR="57955" marT="28977" marB="28977" anchor="ctr">
                    <a:lnL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444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180/105​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52838"/>
                  </a:ext>
                </a:extLst>
              </a:tr>
              <a:tr h="52358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Signs and symptoms to watch for after administration​</a:t>
                      </a:r>
                      <a:endParaRPr lang="en-US" sz="2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Bleeding, angioedema, neuro changes​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Bleeding, angioedema, neuro changes​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31132"/>
                  </a:ext>
                </a:extLst>
              </a:tr>
              <a:tr h="66983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SNAP &amp; VS frequency​</a:t>
                      </a:r>
                      <a:endParaRPr lang="en-US" sz="2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q15min x 2hrs,​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q30min x 6hrs,​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q1hr x 16 hrs​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q15min x 2hrs, 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q30min x 6hrs, 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q1hr x 16 hrs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64187"/>
                  </a:ext>
                </a:extLst>
              </a:tr>
              <a:tr h="4650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Brain bleeding risk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Equivalent or less than alteplase</a:t>
                      </a:r>
                      <a:r>
                        <a:rPr lang="en-US" sz="1400" b="0" i="0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2-5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976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>
                <a:ea typeface="Calibri" panose="020F0502020204030204" pitchFamily="34" charset="0"/>
                <a:cs typeface="Times New Roman" panose="02020603050405020304" pitchFamily="18" charset="0"/>
              </a:rPr>
              <a:t>Do NOT give any anticoagulant or antiplatelet agents for 24 hours after thrombolytic therapy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n-US" altLang="en-US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>
                <a:ea typeface="Calibri" panose="020F0502020204030204" pitchFamily="34" charset="0"/>
                <a:cs typeface="Times New Roman" panose="02020603050405020304" pitchFamily="18" charset="0"/>
              </a:rPr>
              <a:t>AVOID placing any lines or tubes that are not needed.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endParaRPr lang="en-US" altLang="en-US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>
                <a:ea typeface="Calibri" panose="020F0502020204030204" pitchFamily="34" charset="0"/>
                <a:cs typeface="Times New Roman" panose="02020603050405020304" pitchFamily="18" charset="0"/>
              </a:rPr>
              <a:t>DELAY placing necessary lines and/or tubes for at least 60 minutes post thrombolytic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en-US" altLang="en-US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>
                <a:ea typeface="Calibri" panose="020F0502020204030204" pitchFamily="34" charset="0"/>
                <a:cs typeface="Times New Roman" panose="02020603050405020304" pitchFamily="18" charset="0"/>
              </a:rPr>
              <a:t>Monitor for bleeding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F3A8B5-EC21-4921-884D-22886F0F5ECF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After Tenecteplase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11150" y="1492250"/>
            <a:ext cx="8382000" cy="4724400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>
              <a:buFontTx/>
              <a:buNone/>
              <a:defRPr/>
            </a:pPr>
            <a:r>
              <a:rPr lang="en-US" altLang="en-US" b="1"/>
              <a:t>Faster treatment saves lives and reduces disability!</a:t>
            </a:r>
            <a:endParaRPr lang="en-US" altLang="en-US"/>
          </a:p>
          <a:p>
            <a:pPr marL="0" indent="0" eaLnBrk="1">
              <a:buFontTx/>
              <a:buNone/>
              <a:defRPr/>
            </a:pPr>
            <a:r>
              <a:rPr lang="en-US" altLang="en-US" i="1" u="sng">
                <a:solidFill>
                  <a:srgbClr val="002060"/>
                </a:solidFill>
              </a:rPr>
              <a:t>For every 15 minutes saved</a:t>
            </a:r>
            <a:r>
              <a:rPr lang="en-US" altLang="en-US" i="1">
                <a:solidFill>
                  <a:srgbClr val="002060"/>
                </a:solidFill>
              </a:rPr>
              <a:t>:</a:t>
            </a:r>
            <a:endParaRPr lang="en-US" altLang="en-US">
              <a:solidFill>
                <a:srgbClr val="002060"/>
              </a:solidFill>
            </a:endParaRPr>
          </a:p>
          <a:p>
            <a:pPr eaLnBrk="1">
              <a:defRPr/>
            </a:pPr>
            <a:r>
              <a:rPr lang="en-US" altLang="en-US">
                <a:solidFill>
                  <a:srgbClr val="002060"/>
                </a:solidFill>
              </a:rPr>
              <a:t>Fewer patients die</a:t>
            </a:r>
          </a:p>
          <a:p>
            <a:pPr eaLnBrk="1">
              <a:defRPr/>
            </a:pPr>
            <a:r>
              <a:rPr lang="en-US" altLang="en-US">
                <a:solidFill>
                  <a:srgbClr val="002060"/>
                </a:solidFill>
              </a:rPr>
              <a:t>Fewer patients bleed</a:t>
            </a:r>
          </a:p>
          <a:p>
            <a:pPr eaLnBrk="1">
              <a:defRPr/>
            </a:pPr>
            <a:r>
              <a:rPr lang="en-US" altLang="en-US">
                <a:solidFill>
                  <a:srgbClr val="002060"/>
                </a:solidFill>
              </a:rPr>
              <a:t>More patients go home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2060"/>
                </a:solidFill>
              </a:rPr>
              <a:t>More patients are walking independently at discharge</a:t>
            </a:r>
          </a:p>
        </p:txBody>
      </p:sp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4565650" y="6394450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Saver et al. JAMA 2013 Vol 309, 23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9784AF0-E3E4-4836-8AA8-FB75BA8C3600}"/>
              </a:ext>
            </a:extLst>
          </p:cNvPr>
          <p:cNvSpPr txBox="1">
            <a:spLocks/>
          </p:cNvSpPr>
          <p:nvPr/>
        </p:nvSpPr>
        <p:spPr bwMode="auto">
          <a:xfrm>
            <a:off x="129702" y="-57748"/>
            <a:ext cx="66727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257968" y="1981200"/>
            <a:ext cx="8628063" cy="2443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400" b="1">
                <a:solidFill>
                  <a:srgbClr val="004B8D"/>
                </a:solidFill>
              </a:rPr>
              <a:t>Tenecteplase for Stroke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u="sng">
              <a:solidFill>
                <a:srgbClr val="004B8D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600" b="1" u="sng">
                <a:solidFill>
                  <a:srgbClr val="004B8D"/>
                </a:solidFill>
              </a:rPr>
              <a:t>THANK YOU!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1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1DACF-3F5C-4E81-A0A1-EA87E823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3" y="-43849"/>
            <a:ext cx="6388249" cy="1143000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for Stroke</a:t>
            </a:r>
            <a:endParaRPr lang="en-US" sz="4000" b="1" i="0" u="none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28A7C5-2222-4C63-93A2-407E862F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74" y="6067957"/>
            <a:ext cx="2894492" cy="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E7A08-C344-4844-9937-24D2C812DCA4}"/>
              </a:ext>
            </a:extLst>
          </p:cNvPr>
          <p:cNvSpPr txBox="1"/>
          <p:nvPr/>
        </p:nvSpPr>
        <p:spPr>
          <a:xfrm>
            <a:off x="461043" y="1321396"/>
            <a:ext cx="82219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Situation: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Tenecteplase is included in the most recent American Stroke Association (ASA) guideline update for treatment of eligible acute ischemic stroke (AIS) patients (class IIb, level of evidence B-R). In head-to-head trials, tenecteplase showed noninferiority when compared to alteplase, and superior recanalization rates patients with large vessel occlusions (LVO).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Through governance, extensive literature review, stroke expert and pharmacy consensus PSJH decided to make the switch to tenecteplase for treating AIS.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9752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7772400" cy="1143000"/>
          </a:xfrm>
        </p:spPr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10613" cy="4489315"/>
          </a:xfrm>
          <a:ln>
            <a:noFill/>
          </a:ln>
        </p:spPr>
        <p:txBody>
          <a:bodyPr/>
          <a:lstStyle/>
          <a:p>
            <a:pPr algn="l" rtl="0" fontAlgn="base"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Powers WJ,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Rabinstein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AA, Ackerson T, et al. Guidelines for the Early Management of Patients With Acute Ischemic Stroke: 2019 Update to the 2018 Guidelines for the Early Management of Acute Ischemic Stroke: A Guideline for Healthcare Professionals From the American Heart Association/American Stroke Association. </a:t>
            </a:r>
            <a:r>
              <a:rPr lang="en-US" sz="1200" b="0" i="1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Stroke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 2019;50(12): </a:t>
            </a:r>
            <a:r>
              <a:rPr lang="en-US" sz="1200" b="0" i="0" u="sng" strike="noStrike">
                <a:solidFill>
                  <a:srgbClr val="009999"/>
                </a:solidFill>
                <a:effectLst/>
                <a:latin typeface="Arial Narrow" panose="020B0606020202030204" pitchFamily="34" charset="0"/>
                <a:hlinkClick r:id="rId3"/>
              </a:rPr>
              <a:t>https://www.ahajournals.org/doi/epub/10.1161/STR.0000000000000211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12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Burgos AM, Saver JL. Evidence that Tenecteplase Is Noninferior to Alteplase for Acute Ischemic Stroke: Meta-Analysis of 5 Randomized Trials. </a:t>
            </a:r>
            <a:r>
              <a:rPr lang="en-US" sz="1200" b="0" i="1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Stroke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 2019;50(8):2156-2162.  </a:t>
            </a:r>
            <a:r>
              <a:rPr lang="en-US" sz="1200" b="0" i="0" u="sng" strike="noStrike">
                <a:solidFill>
                  <a:srgbClr val="009999"/>
                </a:solidFill>
                <a:effectLst/>
                <a:latin typeface="Arial Narrow" panose="020B0606020202030204" pitchFamily="34" charset="0"/>
                <a:hlinkClick r:id="rId4"/>
              </a:rPr>
              <a:t>https://www.ahajournals.org/doi/epub/10.1161/STROKEAHA.119.025080</a:t>
            </a:r>
            <a:r>
              <a:rPr lang="en-US" sz="12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Katsanos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AH,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Safouris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A,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Sarraj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A, et al. Intravenous Thrombolysis With Tenecteplase in Patients With Large Vessel Occlusions: Systematic Review and Meta-Analysis. </a:t>
            </a:r>
            <a:r>
              <a:rPr lang="en-US" sz="1200" b="0" i="1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Stroke (00392499)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 2021;52(1):308-312. </a:t>
            </a:r>
            <a:r>
              <a:rPr lang="en-US" sz="1200" b="0" i="0" u="sng" strike="noStrike">
                <a:solidFill>
                  <a:srgbClr val="009999"/>
                </a:solidFill>
                <a:effectLst/>
                <a:latin typeface="Arial Narrow" panose="020B0606020202030204" pitchFamily="34" charset="0"/>
                <a:hlinkClick r:id="rId5"/>
              </a:rPr>
              <a:t>https://www.ahajournals.org/doi/epub/10.1161/STROKEAHA.120.030220</a:t>
            </a:r>
            <a:r>
              <a:rPr lang="en-US" sz="12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Coutts SB, Berge E, Campbell BC, Muir KW, Parsons MW. Tenecteplase for the treatment of acute ischemic stroke: A review of completed and ongoing randomized controlled trials. </a:t>
            </a:r>
            <a:r>
              <a:rPr lang="en-US" sz="1200" b="0" i="1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International journal of stroke: official journal of the International Stroke Society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 2018;13(9):885-892. </a:t>
            </a:r>
            <a:r>
              <a:rPr lang="en-US" sz="1200" b="0" i="0" u="sng" strike="noStrike">
                <a:solidFill>
                  <a:srgbClr val="009999"/>
                </a:solidFill>
                <a:effectLst/>
                <a:latin typeface="Arial Narrow" panose="020B0606020202030204" pitchFamily="34" charset="0"/>
                <a:hlinkClick r:id="rId6"/>
              </a:rPr>
              <a:t>https://doi.org/10.1177/1747493018790024</a:t>
            </a:r>
            <a:r>
              <a:rPr lang="en-US" sz="12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Zitek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T,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Ataya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R, Brea I. Using Tenecteplase for Acute Ischemic Stroke: What Is the Hold Up? </a:t>
            </a:r>
            <a:r>
              <a:rPr lang="en-US" sz="1200" b="0" i="1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Western Journal of Emergency Medicine: Integrating Emergency Care with Population Health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 2020;21(2):199-202. </a:t>
            </a:r>
            <a:r>
              <a:rPr lang="en-US" sz="1200" b="0" i="0" u="sng" strike="noStrike">
                <a:solidFill>
                  <a:srgbClr val="009999"/>
                </a:solidFill>
                <a:effectLst/>
                <a:latin typeface="Arial Narrow" panose="020B0606020202030204" pitchFamily="34" charset="0"/>
                <a:hlinkClick r:id="rId7"/>
              </a:rPr>
              <a:t>https://doi.org/10.5811/westjem.2020.1.45279</a:t>
            </a:r>
            <a:r>
              <a:rPr lang="en-US" sz="12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McKinney,J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Treible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, L.,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Vinodh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, D., </a:t>
            </a:r>
            <a:r>
              <a:rPr lang="en-US" sz="1200" b="0" i="0" u="none" strike="noStrike" err="1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Kalp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, M., Beecher, J., Nakajima, S., Curley, T. Stroke Treatment With Tenecteplase Improves Door-To-Needle Time. </a:t>
            </a:r>
            <a:r>
              <a:rPr lang="en-US" sz="1200" b="0" i="1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Stroke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. 2021;52:AP28 </a:t>
            </a:r>
            <a:r>
              <a:rPr lang="en-US" sz="1200" b="0" i="0" u="sng" strike="noStrike">
                <a:solidFill>
                  <a:srgbClr val="009999"/>
                </a:solidFill>
                <a:effectLst/>
                <a:latin typeface="Arial Narrow" panose="020B0606020202030204" pitchFamily="34" charset="0"/>
                <a:hlinkClick r:id="rId8"/>
              </a:rPr>
              <a:t>https://www.ahajournals.org/doi/10.1161/str.52.suppl_1.P28</a:t>
            </a:r>
            <a:r>
              <a:rPr lang="en-US" sz="1200" b="0" i="0" u="none" strike="noStrike">
                <a:solidFill>
                  <a:srgbClr val="80808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12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</a:p>
          <a:p>
            <a:pPr>
              <a:buFont typeface="+mj-lt"/>
              <a:buAutoNum type="arabicPeriod"/>
              <a:defRPr/>
            </a:pPr>
            <a:r>
              <a:rPr lang="en-US" sz="1200">
                <a:solidFill>
                  <a:schemeClr val="bg2"/>
                </a:solidFill>
                <a:latin typeface="Arial Narrow" panose="020B0606020202030204" pitchFamily="34" charset="0"/>
              </a:rPr>
              <a:t>Mechanical thrombectomy: Stent retrievers vs. aspiration catheters </a:t>
            </a:r>
            <a:r>
              <a:rPr lang="en-US" altLang="en-US" sz="1200">
                <a:solidFill>
                  <a:schemeClr val="bg2"/>
                </a:solidFill>
                <a:latin typeface="Arial Narrow" panose="020B0606020202030204" pitchFamily="34" charset="0"/>
                <a:hlinkClick r:id="rId9"/>
              </a:rPr>
              <a:t>https://www.sciencedirect.com/science/article/pii/S0010865016000060</a:t>
            </a:r>
            <a:endParaRPr lang="en-US" altLang="en-US" sz="120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200" err="1">
                <a:solidFill>
                  <a:schemeClr val="bg2"/>
                </a:solidFill>
                <a:latin typeface="Arial Narrow" panose="020B0606020202030204" pitchFamily="34" charset="0"/>
              </a:rPr>
              <a:t>Genetech</a:t>
            </a:r>
            <a:r>
              <a:rPr lang="en-US" altLang="en-US" sz="120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200">
                <a:solidFill>
                  <a:schemeClr val="bg2"/>
                </a:solidFill>
                <a:latin typeface="Arial Narrow" panose="020B0606020202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https://www.activase.com/ais/dosing-and-administration/reconstituting.html</a:t>
            </a:r>
            <a:endParaRPr lang="en-US" altLang="en-US" sz="120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200">
                <a:solidFill>
                  <a:schemeClr val="bg2"/>
                </a:solidFill>
                <a:latin typeface="Arial Narrow" panose="020B0606020202030204" pitchFamily="34" charset="0"/>
              </a:rPr>
              <a:t>https://www.tnkase.com/dosing-and-administration/dosing-administration-and-reconstitution.html#:~:text=INJECT%20entire%20contents%20(10%20mL,stand%20undisturbed%20for%20several%20minutes.&amp;text=GENTLY%20SWIRL%20until%20contents%20are,DO%20NOT%20SHAKE.</a:t>
            </a:r>
          </a:p>
          <a:p>
            <a:pPr>
              <a:defRPr/>
            </a:pPr>
            <a:endParaRPr lang="en-US" altLang="en-US" sz="1400">
              <a:solidFill>
                <a:schemeClr val="bg2"/>
              </a:solidFill>
              <a:latin typeface="+mj-lt"/>
            </a:endParaRPr>
          </a:p>
          <a:p>
            <a:pPr>
              <a:defRPr/>
            </a:pPr>
            <a:endParaRPr lang="en-US" altLang="en-US" sz="1800"/>
          </a:p>
          <a:p>
            <a:pPr>
              <a:defRPr/>
            </a:pP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1DACF-3F5C-4E81-A0A1-EA87E823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3" y="-43849"/>
            <a:ext cx="6388249" cy="1143000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for Stroke</a:t>
            </a:r>
            <a:endParaRPr lang="en-US" sz="4000" b="1" i="0" u="none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28A7C5-2222-4C63-93A2-407E862F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74" y="6067957"/>
            <a:ext cx="2894492" cy="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E7A08-C344-4844-9937-24D2C812DCA4}"/>
              </a:ext>
            </a:extLst>
          </p:cNvPr>
          <p:cNvSpPr txBox="1"/>
          <p:nvPr/>
        </p:nvSpPr>
        <p:spPr>
          <a:xfrm>
            <a:off x="461043" y="1321396"/>
            <a:ext cx="82219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Background: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alteplase has been the mainstay treatment recommended by the ASA for treatment of eligible AIS patients since 1996.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growing body of evidence shows superiority of tenecteplase versus alteplase in patients with large vessel occlusion, results in less bleeding complications, and better 90-day outcomes.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4651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1DACF-3F5C-4E81-A0A1-EA87E823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3" y="-43849"/>
            <a:ext cx="6388249" cy="1143000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for Stroke</a:t>
            </a:r>
            <a:endParaRPr lang="en-US" sz="4000" b="1" i="0" u="none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28A7C5-2222-4C63-93A2-407E862F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74" y="6067957"/>
            <a:ext cx="2894492" cy="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E7A08-C344-4844-9937-24D2C812DCA4}"/>
              </a:ext>
            </a:extLst>
          </p:cNvPr>
          <p:cNvSpPr txBox="1"/>
          <p:nvPr/>
        </p:nvSpPr>
        <p:spPr>
          <a:xfrm>
            <a:off x="461043" y="909273"/>
            <a:ext cx="822191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Assessment: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Tenecteplase is easier to administer than alteplase and only requires a single bolus given over 5 seconds.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 hospitals who have made the switch to tenecteplase have seen dramatically faster door-to-needle times. Overall time for the tenecteplase dose to be completed is faster with tenecteplase due to single bolus dosing.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Faster stroke treatment times result in better patient outcomes.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Tenecteplase for stroke maximum dose is 25mg (5mL), is different than STEMI dosing, and is NOT compatible with IV dextrose.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15929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1DACF-3F5C-4E81-A0A1-EA87E823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3" y="-43849"/>
            <a:ext cx="6388249" cy="1143000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for Stroke</a:t>
            </a:r>
            <a:endParaRPr lang="en-US" sz="4000" b="1" i="0" u="none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28A7C5-2222-4C63-93A2-407E862F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74" y="6067957"/>
            <a:ext cx="2894492" cy="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E7A08-C344-4844-9937-24D2C812DCA4}"/>
              </a:ext>
            </a:extLst>
          </p:cNvPr>
          <p:cNvSpPr txBox="1"/>
          <p:nvPr/>
        </p:nvSpPr>
        <p:spPr>
          <a:xfrm>
            <a:off x="461043" y="1321396"/>
            <a:ext cx="82219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Recommendations: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24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tenecteplase 0.25mg/kg for treating AIS with a </a:t>
            </a:r>
            <a:r>
              <a:rPr lang="en-US" sz="2400" b="1" i="0" u="none" strike="noStrike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max dose of 25 mg (5mL) for stroke.</a:t>
            </a:r>
          </a:p>
          <a:p>
            <a:pPr algn="l" rtl="0" fontAlgn="base"/>
            <a:endParaRPr lang="en-US" sz="2400" b="1" i="0" u="none" strike="noStrike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same workflow for giving tenecteplase that was used for alteplase: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BP parameter remains 180/105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Timeout/dual sign off required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Frequency of VS &amp; Neuro Check/SNAP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for bleeding and angioedema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78803E-0E11-4A4C-9B3A-A00159F7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57095"/>
              </p:ext>
            </p:extLst>
          </p:nvPr>
        </p:nvGraphicFramePr>
        <p:xfrm>
          <a:off x="381000" y="1099151"/>
          <a:ext cx="8381999" cy="5669806"/>
        </p:xfrm>
        <a:graphic>
          <a:graphicData uri="http://schemas.openxmlformats.org/drawingml/2006/table">
            <a:tbl>
              <a:tblPr/>
              <a:tblGrid>
                <a:gridCol w="3459238">
                  <a:extLst>
                    <a:ext uri="{9D8B030D-6E8A-4147-A177-3AD203B41FA5}">
                      <a16:colId xmlns:a16="http://schemas.microsoft.com/office/drawing/2014/main" val="4127996688"/>
                    </a:ext>
                  </a:extLst>
                </a:gridCol>
                <a:gridCol w="2479523">
                  <a:extLst>
                    <a:ext uri="{9D8B030D-6E8A-4147-A177-3AD203B41FA5}">
                      <a16:colId xmlns:a16="http://schemas.microsoft.com/office/drawing/2014/main" val="452982336"/>
                    </a:ext>
                  </a:extLst>
                </a:gridCol>
                <a:gridCol w="2443238">
                  <a:extLst>
                    <a:ext uri="{9D8B030D-6E8A-4147-A177-3AD203B41FA5}">
                      <a16:colId xmlns:a16="http://schemas.microsoft.com/office/drawing/2014/main" val="4048991626"/>
                    </a:ext>
                  </a:extLst>
                </a:gridCol>
              </a:tblGrid>
              <a:tr h="74064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26267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Differences:</a:t>
                      </a:r>
                      <a:r>
                        <a:rPr lang="en-US" sz="2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Tenecteplase is NOT compatible with IV dextrose</a:t>
                      </a:r>
                      <a:r>
                        <a:rPr lang="en-US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Tenecteplase for Stroke:​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44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Compare</a:t>
                      </a:r>
                    </a:p>
                    <a:p>
                      <a:pPr algn="ctr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Alteplase:</a:t>
                      </a: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44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68836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BP parameter​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180/105​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44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180/105​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44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52838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Weight-range  based dosing​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~0.25 mg/kg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 dosing table</a:t>
                      </a:r>
                      <a:endParaRPr lang="en-US" sz="2000" b="1" i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0.9mg/kg​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95264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Maximum dose​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25mg (5ml)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mg (9ml bolus)​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79371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Concentration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5mg/mL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1mg/mL​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77828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Half life​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20-25 min​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min​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99043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Pharmacy mix/deliver?​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68222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Timeout/dual sign off?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38063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Goal door-to-needle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min or less​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min or less​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94193"/>
                  </a:ext>
                </a:extLst>
              </a:tr>
              <a:tr h="4629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Bolus administration​</a:t>
                      </a:r>
                    </a:p>
                    <a:p>
                      <a:pPr algn="l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 compatible with dextrose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5 sec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Flush before and after with NS</a:t>
                      </a:r>
                      <a:endParaRPr lang="en-US" sz="18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1-2 min​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16432"/>
                  </a:ext>
                </a:extLst>
              </a:tr>
              <a:tr h="28825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Infusion post bolus?​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No, bolus only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 for 1 hour​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44248"/>
                  </a:ext>
                </a:extLst>
              </a:tr>
              <a:tr h="52115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Signs and sx to watch for after administration​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Bleeding, angioedema, neuro changes​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Bleeding, angioedema, neuro changes​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31132"/>
                  </a:ext>
                </a:extLst>
              </a:tr>
              <a:tr h="66671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SNAP &amp; VS frequency​</a:t>
                      </a:r>
                      <a:endParaRPr lang="en-US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q15min x 2hrs,​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q30min x 6hrs,​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q1hr x 16 hrs​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q15min x 2hrs, 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q30min x 6hrs, 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q1hr x 16 hrs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64187"/>
                  </a:ext>
                </a:extLst>
              </a:tr>
              <a:tr h="46292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Brain bleeding risk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4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Equivalent or less than alteplase</a:t>
                      </a:r>
                      <a:r>
                        <a:rPr lang="en-US" sz="1050" b="0" i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2-5</a:t>
                      </a:r>
                      <a:r>
                        <a:rPr lang="en-US" sz="105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955" marR="57955" marT="28977" marB="28977" anchor="ctr">
                    <a:lnL w="1147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7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9765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B28A5A0-FAF9-4190-8F14-979A39F0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196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6FFE776-B189-4E7A-8022-47E99635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3" y="-43849"/>
            <a:ext cx="6388249" cy="1143000"/>
          </a:xfrm>
        </p:spPr>
        <p:txBody>
          <a:bodyPr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Tenecteplase for Stroke</a:t>
            </a:r>
            <a:endParaRPr lang="en-US" sz="4000" b="1" i="0" u="non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8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553996"/>
            <a:ext cx="9067801" cy="1353086"/>
          </a:xfrm>
        </p:spPr>
        <p:txBody>
          <a:bodyPr/>
          <a:lstStyle/>
          <a:p>
            <a:pPr algn="ctr"/>
            <a:r>
              <a:rPr lang="en-US" altLang="en-US" sz="2400"/>
              <a:t>The American Stroke Association (ASA) recommends use of a thrombolytic for treatment of acute ischemic stroke (AIS)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7B7EA-BBA7-4BAB-A140-0A928D55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88758"/>
            <a:ext cx="8305800" cy="2286000"/>
          </a:xfrm>
        </p:spPr>
        <p:txBody>
          <a:bodyPr/>
          <a:lstStyle/>
          <a:p>
            <a:pPr algn="ctr"/>
            <a:r>
              <a:rPr lang="en-US"/>
              <a:t>Benefit of thrombolytic therapy remains TIME DEPENDENT.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The faster a person is treated, the better their outcome!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043EF-75DE-4497-9062-6CAF263A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6616"/>
            <a:ext cx="2819400" cy="1450234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4ABD287-0FAE-4EEC-827C-660DEA0F2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37" y="4027276"/>
            <a:ext cx="1715326" cy="16901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534400" cy="5260975"/>
          </a:xfrm>
        </p:spPr>
        <p:txBody>
          <a:bodyPr/>
          <a:lstStyle/>
          <a:p>
            <a:r>
              <a:rPr lang="en-US" altLang="en-US" sz="3600"/>
              <a:t>If your patient has any signs or symptoms of a stroke activate your hospital’s </a:t>
            </a:r>
            <a:r>
              <a:rPr lang="en-US" altLang="en-US" sz="3600" b="1">
                <a:solidFill>
                  <a:srgbClr val="FF0000"/>
                </a:solidFill>
              </a:rPr>
              <a:t>EMERGENCY RESPONSE </a:t>
            </a:r>
            <a:r>
              <a:rPr lang="en-US" altLang="en-US" sz="3600"/>
              <a:t>process FOR STROKE STAT.</a:t>
            </a:r>
          </a:p>
          <a:p>
            <a:pPr marL="0" indent="0">
              <a:buNone/>
            </a:pPr>
            <a:endParaRPr lang="en-US" altLang="en-US" sz="3600"/>
          </a:p>
          <a:p>
            <a:r>
              <a:rPr lang="en-US" altLang="en-US" sz="3600"/>
              <a:t>In Emergency Department, triage all stroke and TIA patients as </a:t>
            </a:r>
            <a:r>
              <a:rPr lang="en-US" altLang="en-US" sz="3600" b="1">
                <a:solidFill>
                  <a:srgbClr val="FF0000"/>
                </a:solidFill>
              </a:rPr>
              <a:t>ESI level 2 </a:t>
            </a:r>
            <a:r>
              <a:rPr lang="en-US" altLang="en-US" sz="3600"/>
              <a:t>unless hemodynamically unstable.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E1145F8-40DF-4F26-86CE-A36A85B04E84}"/>
              </a:ext>
            </a:extLst>
          </p:cNvPr>
          <p:cNvSpPr txBox="1">
            <a:spLocks/>
          </p:cNvSpPr>
          <p:nvPr/>
        </p:nvSpPr>
        <p:spPr bwMode="auto">
          <a:xfrm>
            <a:off x="152400" y="-57748"/>
            <a:ext cx="66500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8981D"/>
                </a:solidFill>
                <a:latin typeface="Arial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Acute Stroke Treatment</a:t>
            </a:r>
            <a:endParaRPr lang="en-US" sz="3600" b="1" ker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A72F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905219631244CACFBE3775ECF29E6" ma:contentTypeVersion="7" ma:contentTypeDescription="Create a new document." ma:contentTypeScope="" ma:versionID="765c99f0e4847c62cac798ca31bf3851">
  <xsd:schema xmlns:xsd="http://www.w3.org/2001/XMLSchema" xmlns:xs="http://www.w3.org/2001/XMLSchema" xmlns:p="http://schemas.microsoft.com/office/2006/metadata/properties" xmlns:ns2="f9ddfd54-8468-44cc-9693-71ae7a2dd6f5" xmlns:ns3="2011285a-a070-441a-aa5e-66c96037465c" targetNamespace="http://schemas.microsoft.com/office/2006/metadata/properties" ma:root="true" ma:fieldsID="6beb36360ce00ce8d530c9cf893a230b" ns2:_="" ns3:_="">
    <xsd:import namespace="f9ddfd54-8468-44cc-9693-71ae7a2dd6f5"/>
    <xsd:import namespace="2011285a-a070-441a-aa5e-66c960374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dfd54-8468-44cc-9693-71ae7a2dd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1285a-a070-441a-aa5e-66c960374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1064B8-32A7-4E69-BEE3-4C5EFEC45A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F6AD9-5D3E-4AFA-AECE-6BF6582E3CA5}">
  <ds:schemaRefs>
    <ds:schemaRef ds:uri="f9ddfd54-8468-44cc-9693-71ae7a2dd6f5"/>
    <ds:schemaRef ds:uri="http://schemas.microsoft.com/office/2006/documentManagement/types"/>
    <ds:schemaRef ds:uri="http://schemas.microsoft.com/office/infopath/2007/PartnerControls"/>
    <ds:schemaRef ds:uri="2011285a-a070-441a-aa5e-66c96037465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28D42E-F1FC-4D38-BAC0-0B7D56E33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dfd54-8468-44cc-9693-71ae7a2dd6f5"/>
    <ds:schemaRef ds:uri="2011285a-a070-441a-aa5e-66c960374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2363</Words>
  <Application>Microsoft Office PowerPoint</Application>
  <PresentationFormat>On-screen Show (4:3)</PresentationFormat>
  <Paragraphs>321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Segoe UI</vt:lpstr>
      <vt:lpstr>Symbol</vt:lpstr>
      <vt:lpstr>Times New Roman</vt:lpstr>
      <vt:lpstr>Default Design</vt:lpstr>
      <vt:lpstr>1_Default Design</vt:lpstr>
      <vt:lpstr>PowerPoint Presentation</vt:lpstr>
      <vt:lpstr>Tenecteplase for Stroke</vt:lpstr>
      <vt:lpstr>Tenecteplase for Stroke</vt:lpstr>
      <vt:lpstr>Tenecteplase for Stroke</vt:lpstr>
      <vt:lpstr>Tenecteplase for Stroke</vt:lpstr>
      <vt:lpstr>Tenecteplase for Stroke</vt:lpstr>
      <vt:lpstr>Tenecteplase for Stroke</vt:lpstr>
      <vt:lpstr>The American Stroke Association (ASA) recommends use of a thrombolytic for treatment of acute ischemic stroke (AIS)</vt:lpstr>
      <vt:lpstr>PowerPoint Presentation</vt:lpstr>
      <vt:lpstr>PowerPoint Presentation</vt:lpstr>
      <vt:lpstr>Thrombectomy when there is a Large Vessel Occlusion: </vt:lpstr>
      <vt:lpstr>PowerPoint Presentation</vt:lpstr>
      <vt:lpstr>PowerPoint Presentation</vt:lpstr>
      <vt:lpstr>PowerPoint Presentation</vt:lpstr>
      <vt:lpstr>PowerPoint Presentation</vt:lpstr>
      <vt:lpstr>Goal Times from arriving at door of 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Providence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Clark</dc:creator>
  <cp:lastModifiedBy>Gleason, Jason M.</cp:lastModifiedBy>
  <cp:revision>30</cp:revision>
  <dcterms:created xsi:type="dcterms:W3CDTF">2006-12-29T23:14:55Z</dcterms:created>
  <dcterms:modified xsi:type="dcterms:W3CDTF">2024-04-12T17:21:39Z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a905b5-8388-4a05-b89a-55e43f7b4d00_Enabled">
    <vt:lpwstr>true</vt:lpwstr>
  </property>
  <property fmtid="{D5CDD505-2E9C-101B-9397-08002B2CF9AE}" pid="3" name="MSIP_Label_11a905b5-8388-4a05-b89a-55e43f7b4d00_SetDate">
    <vt:lpwstr>2021-01-30T00:18:28Z</vt:lpwstr>
  </property>
  <property fmtid="{D5CDD505-2E9C-101B-9397-08002B2CF9AE}" pid="4" name="MSIP_Label_11a905b5-8388-4a05-b89a-55e43f7b4d00_Method">
    <vt:lpwstr>Standard</vt:lpwstr>
  </property>
  <property fmtid="{D5CDD505-2E9C-101B-9397-08002B2CF9AE}" pid="5" name="MSIP_Label_11a905b5-8388-4a05-b89a-55e43f7b4d00_Name">
    <vt:lpwstr>General</vt:lpwstr>
  </property>
  <property fmtid="{D5CDD505-2E9C-101B-9397-08002B2CF9AE}" pid="6" name="MSIP_Label_11a905b5-8388-4a05-b89a-55e43f7b4d00_SiteId">
    <vt:lpwstr>2e319086-9a26-46a3-865f-615bed576786</vt:lpwstr>
  </property>
  <property fmtid="{D5CDD505-2E9C-101B-9397-08002B2CF9AE}" pid="7" name="MSIP_Label_11a905b5-8388-4a05-b89a-55e43f7b4d00_ActionId">
    <vt:lpwstr>3d908750-7959-45f0-b72d-a0053ca23dec</vt:lpwstr>
  </property>
  <property fmtid="{D5CDD505-2E9C-101B-9397-08002B2CF9AE}" pid="8" name="MSIP_Label_11a905b5-8388-4a05-b89a-55e43f7b4d00_ContentBits">
    <vt:lpwstr>0</vt:lpwstr>
  </property>
  <property fmtid="{D5CDD505-2E9C-101B-9397-08002B2CF9AE}" pid="9" name="ContentTypeId">
    <vt:lpwstr>0x0101005BB905219631244CACFBE3775ECF29E6</vt:lpwstr>
  </property>
</Properties>
</file>